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8229600" cx="14630400"/>
  <p:notesSz cx="8229600" cy="14630400"/>
  <p:embeddedFontLst>
    <p:embeddedFont>
      <p:font typeface="Playfair Display"/>
      <p:regular r:id="rId41"/>
      <p:bold r:id="rId42"/>
      <p:italic r:id="rId43"/>
      <p:boldItalic r:id="rId44"/>
    </p:embeddedFont>
    <p:embeddedFont>
      <p:font typeface="Public Sans"/>
      <p:regular r:id="rId45"/>
      <p:bold r:id="rId46"/>
      <p:italic r:id="rId47"/>
      <p:boldItalic r:id="rId48"/>
    </p:embeddedFont>
    <p:embeddedFont>
      <p:font typeface="Gill Sans"/>
      <p:regular r:id="rId49"/>
      <p:bold r:id="rId50"/>
    </p:embeddedFont>
    <p:embeddedFont>
      <p:font typeface="Playfair Display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jMoatkXmEWyJa+WI8eo7A4229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44" Type="http://schemas.openxmlformats.org/officeDocument/2006/relationships/font" Target="fonts/PlayfairDisplay-boldItalic.fntdata"/><Relationship Id="rId43" Type="http://schemas.openxmlformats.org/officeDocument/2006/relationships/font" Target="fonts/PlayfairDisplay-italic.fntdata"/><Relationship Id="rId46" Type="http://schemas.openxmlformats.org/officeDocument/2006/relationships/font" Target="fonts/PublicSans-bold.fntdata"/><Relationship Id="rId45" Type="http://schemas.openxmlformats.org/officeDocument/2006/relationships/font" Target="fonts/Public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ublicSans-boldItalic.fntdata"/><Relationship Id="rId47" Type="http://schemas.openxmlformats.org/officeDocument/2006/relationships/font" Target="fonts/PublicSans-italic.fntdata"/><Relationship Id="rId49" Type="http://schemas.openxmlformats.org/officeDocument/2006/relationships/font" Target="fonts/Gill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layfairDisplaySemiBold-regular.fntdata"/><Relationship Id="rId50" Type="http://schemas.openxmlformats.org/officeDocument/2006/relationships/font" Target="fonts/GillSans-bold.fntdata"/><Relationship Id="rId53" Type="http://schemas.openxmlformats.org/officeDocument/2006/relationships/font" Target="fonts/PlayfairDisplaySemiBold-italic.fntdata"/><Relationship Id="rId52" Type="http://schemas.openxmlformats.org/officeDocument/2006/relationships/font" Target="fonts/PlayfairDisplaySemiBold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PlayfairDisplay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46ea92d45_4_2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3b46ea92d45_4_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b46ea92d45_4_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46ea92d45_5_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3b46ea92d45_5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b46ea92d45_5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46ea92d45_5_1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3b46ea92d45_5_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b46ea92d45_5_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46ea92d45_5_21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3b46ea92d45_5_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b46ea92d45_5_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46ea92d45_5_3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3b46ea92d45_5_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b46ea92d45_5_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46ea92d45_5_41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3b46ea92d45_5_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b46ea92d45_5_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46ea92d45_5_5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3b46ea92d45_5_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b46ea92d45_5_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46ea92d45_5_59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b46ea92d45_5_5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b46ea92d45_5_5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46ea92d45_5_68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3b46ea92d45_5_6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b46ea92d45_5_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46ea92d45_5_74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3b46ea92d45_5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b46ea92d45_5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3cb3f7f2d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b3cb3f7f2d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3b3cb3f7f2d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46ea92d45_5_8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3b46ea92d45_5_8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b46ea92d45_5_8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46ea92d45_5_9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3b46ea92d45_5_9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b46ea92d45_5_9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46ea92d45_5_101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b46ea92d45_5_10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b46ea92d45_5_10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46ea92d45_5_11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b46ea92d45_5_1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b46ea92d45_5_1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46ea92d45_5_119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g3b46ea92d45_5_1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b46ea92d45_5_1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46ea92d45_5_128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g3b46ea92d45_5_1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b46ea92d45_5_1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b46ea92d45_5_137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3b46ea92d45_5_1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b46ea92d45_5_1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46ea92d45_5_146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3b46ea92d45_5_14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b46ea92d45_5_14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3cb3f7f2d_1_13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g3b3cb3f7f2d_1_1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b3cb3f7f2d_1_1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46dadb6c9_0_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b46dadb6c9_0_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3b46dadb6c9_0_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46dadb6c9_0_1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3b46dadb6c9_0_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b46dadb6c9_0_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46dadb6c9_0_2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3b46dadb6c9_0_2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b46dadb6c9_0_2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46dadb6c9_0_3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b46dadb6c9_0_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b46dadb6c9_0_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46dadb6c9_0_3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" name="Google Shape;360;g3b46dadb6c9_0_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3b46dadb6c9_0_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3cb3f7f2d_1_18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g3b3cb3f7f2d_1_18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b3cb3f7f2d_1_1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46ea92d45_2_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3b46ea92d45_2_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b46ea92d45_2_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46f74f3ab_3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3b46f74f3ab_3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b46f74f3ab_3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46f74f3ab_3_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3b46f74f3ab_3_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b46f74f3ab_3_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46ea92d45_4_14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3b46ea92d45_4_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b46ea92d45_4_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b46dadb6c9_1_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1" name="Google Shape;21;g3b46dadb6c9_1_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" name="Google Shape;22;g3b46dadb6c9_1_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b46dadb6c9_1_8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5" name="Google Shape;25;g3b46dadb6c9_1_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b46dadb6c9_1_1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8" name="Google Shape;28;g3b46dadb6c9_1_1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9" name="Google Shape;29;g3b46dadb6c9_1_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b46dadb6c9_1_1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2" name="Google Shape;32;g3b46dadb6c9_1_1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3" name="Google Shape;33;g3b46dadb6c9_1_1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4" name="Google Shape;34;g3b46dadb6c9_1_1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b46dadb6c9_1_2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7" name="Google Shape;37;g3b46dadb6c9_1_2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b46dadb6c9_1_23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g3b46dadb6c9_1_23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41" name="Google Shape;41;g3b46dadb6c9_1_2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46dadb6c9_1_27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44" name="Google Shape;44;g3b46dadb6c9_1_2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b46dadb6c9_1_30"/>
          <p:cNvSpPr/>
          <p:nvPr/>
        </p:nvSpPr>
        <p:spPr>
          <a:xfrm>
            <a:off x="7315200" y="40"/>
            <a:ext cx="7315200" cy="82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3b46dadb6c9_1_30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8" name="Google Shape;48;g3b46dadb6c9_1_30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9" name="Google Shape;49;g3b46dadb6c9_1_30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g3b46dadb6c9_1_3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b46dadb6c9_1_36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53" name="Google Shape;53;g3b46dadb6c9_1_3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b46dadb6c9_1_39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6" name="Google Shape;56;g3b46dadb6c9_1_39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7" name="Google Shape;57;g3b46dadb6c9_1_3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46dadb6c9_1_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i="0" sz="4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g3b46dadb6c9_1_0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eorgia"/>
              <a:buChar char="●"/>
              <a:defRPr i="0" sz="29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○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■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●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○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■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●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○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Georgia"/>
              <a:buChar char="■"/>
              <a:defRPr i="0" sz="22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Google Shape;8;g3b46dadb6c9_1_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159050" y="2307676"/>
            <a:ext cx="13015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Power Query Task </a:t>
            </a:r>
            <a:endParaRPr/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lang="en-US" sz="6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Netflix </a:t>
            </a:r>
            <a:r>
              <a:rPr b="1" i="0" lang="en-US" sz="60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Cleaning &amp; Analysis</a:t>
            </a:r>
            <a:endParaRPr/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Team WiDa</a:t>
            </a:r>
            <a:endParaRPr b="0" i="0" sz="6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46ea92d45_4_22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Replacing null values for Director, Cast, and Country with Unknown</a:t>
            </a:r>
            <a:endParaRPr b="0" i="0" sz="35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7" name="Google Shape;187;g3b46ea92d45_4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0" y="801425"/>
            <a:ext cx="13980300" cy="7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46ea92d45_5_3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Get number of movies added by date and sort in descending order</a:t>
            </a:r>
            <a:endParaRPr b="0" i="0" sz="35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4" name="Google Shape;194;g3b46ea92d45_5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753726"/>
            <a:ext cx="13990274" cy="72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46ea92d45_5_12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27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Pick the date with the highest count and use it to replace null values in the date column</a:t>
            </a:r>
            <a:endParaRPr b="0" i="0" sz="24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1" name="Google Shape;201;g3b46ea92d45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62" y="653550"/>
            <a:ext cx="13486820" cy="75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46ea92d45_5_21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4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Added column “content_type”</a:t>
            </a:r>
            <a:endParaRPr b="0" i="0" sz="4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8" name="Google Shape;208;g3b46ea92d45_5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1128325"/>
            <a:ext cx="14132176" cy="67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46ea92d45_5_32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8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Created separate columns for duration value and duration unit</a:t>
            </a:r>
            <a:endParaRPr b="0" i="0" sz="39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5" name="Google Shape;215;g3b46ea92d45_5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785450"/>
            <a:ext cx="14158550" cy="7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46ea92d45_5_41"/>
          <p:cNvSpPr/>
          <p:nvPr/>
        </p:nvSpPr>
        <p:spPr>
          <a:xfrm>
            <a:off x="164125" y="0"/>
            <a:ext cx="142641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8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Split date added into added month using the Add column tab</a:t>
            </a:r>
            <a:endParaRPr b="0" i="0" sz="39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2" name="Google Shape;222;g3b46ea92d45_5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785450"/>
            <a:ext cx="14158550" cy="71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46ea92d45_5_50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8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Split date added to Year added using the Add column tab</a:t>
            </a:r>
            <a:endParaRPr b="0" i="0" sz="39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9" name="Google Shape;229;g3b46ea92d45_5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38" y="917325"/>
            <a:ext cx="14030275" cy="6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b46ea92d45_5_59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Filtered out release year earlier than 2000. We now have 8282 rows 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6" name="Google Shape;236;g3b46ea92d45_5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0" y="1028700"/>
            <a:ext cx="13399475" cy="70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46ea92d45_5_68"/>
          <p:cNvSpPr/>
          <p:nvPr/>
        </p:nvSpPr>
        <p:spPr>
          <a:xfrm>
            <a:off x="183150" y="2532200"/>
            <a:ext cx="142641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69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STEPS </a:t>
            </a:r>
            <a:endParaRPr b="1" sz="6950">
              <a:solidFill>
                <a:srgbClr val="9FC5E8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69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TAKEN TO GET AGGREGATES</a:t>
            </a:r>
            <a:endParaRPr b="1" i="0" sz="7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46ea92d45_5_74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How to get counts of added shows per year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9" name="Google Shape;249;g3b46ea92d45_5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838200"/>
            <a:ext cx="14264101" cy="711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3cb3f7f2d_1_1"/>
          <p:cNvSpPr/>
          <p:nvPr/>
        </p:nvSpPr>
        <p:spPr>
          <a:xfrm>
            <a:off x="793790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3b3cb3f7f2d_1_1"/>
          <p:cNvSpPr/>
          <p:nvPr/>
        </p:nvSpPr>
        <p:spPr>
          <a:xfrm>
            <a:off x="1028224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2" name="Google Shape;72;g3b3cb3f7f2d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b3cb3f7f2d_1_1"/>
          <p:cNvSpPr/>
          <p:nvPr/>
        </p:nvSpPr>
        <p:spPr>
          <a:xfrm>
            <a:off x="5216962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3b3cb3f7f2d_1_1"/>
          <p:cNvSpPr/>
          <p:nvPr/>
        </p:nvSpPr>
        <p:spPr>
          <a:xfrm>
            <a:off x="5451396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5" name="Google Shape;75;g3b3cb3f7f2d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b3cb3f7f2d_1_1"/>
          <p:cNvSpPr/>
          <p:nvPr/>
        </p:nvSpPr>
        <p:spPr>
          <a:xfrm>
            <a:off x="5299003" y="3065951"/>
            <a:ext cx="4423167" cy="354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Lateefah Abdur-Rahman 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g3b3cb3f7f2d_1_1"/>
          <p:cNvSpPr/>
          <p:nvPr/>
        </p:nvSpPr>
        <p:spPr>
          <a:xfrm>
            <a:off x="9640133" y="1873448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3b3cb3f7f2d_1_1"/>
          <p:cNvSpPr/>
          <p:nvPr/>
        </p:nvSpPr>
        <p:spPr>
          <a:xfrm>
            <a:off x="9874568" y="2107883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g3b3cb3f7f2d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b3cb3f7f2d_1_1"/>
          <p:cNvSpPr/>
          <p:nvPr/>
        </p:nvSpPr>
        <p:spPr>
          <a:xfrm>
            <a:off x="9874568" y="3015139"/>
            <a:ext cx="3672406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Hauwa Dauda Atta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g3b3cb3f7f2d_1_1"/>
          <p:cNvSpPr/>
          <p:nvPr/>
        </p:nvSpPr>
        <p:spPr>
          <a:xfrm>
            <a:off x="793790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b3cb3f7f2d_1_1"/>
          <p:cNvSpPr/>
          <p:nvPr/>
        </p:nvSpPr>
        <p:spPr>
          <a:xfrm>
            <a:off x="1028224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3" name="Google Shape;83;g3b3cb3f7f2d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390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3b3cb3f7f2d_1_1"/>
          <p:cNvSpPr/>
          <p:nvPr/>
        </p:nvSpPr>
        <p:spPr>
          <a:xfrm>
            <a:off x="1028224" y="4972407"/>
            <a:ext cx="3961966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Jimoh Abdur-Rahman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5" name="Google Shape;85;g3b3cb3f7f2d_1_1"/>
          <p:cNvSpPr/>
          <p:nvPr/>
        </p:nvSpPr>
        <p:spPr>
          <a:xfrm>
            <a:off x="5216962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3b3cb3f7f2d_1_1"/>
          <p:cNvSpPr/>
          <p:nvPr/>
        </p:nvSpPr>
        <p:spPr>
          <a:xfrm>
            <a:off x="5451396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g3b3cb3f7f2d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562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b3cb3f7f2d_1_1"/>
          <p:cNvSpPr/>
          <p:nvPr/>
        </p:nvSpPr>
        <p:spPr>
          <a:xfrm>
            <a:off x="5451396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Damilare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" name="Google Shape;89;g3b3cb3f7f2d_1_1"/>
          <p:cNvSpPr/>
          <p:nvPr/>
        </p:nvSpPr>
        <p:spPr>
          <a:xfrm>
            <a:off x="9640133" y="3830717"/>
            <a:ext cx="41964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b3cb3f7f2d_1_1"/>
          <p:cNvSpPr/>
          <p:nvPr/>
        </p:nvSpPr>
        <p:spPr>
          <a:xfrm>
            <a:off x="9874568" y="4065151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g3b3cb3f7f2d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1734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b3cb3f7f2d_1_1"/>
          <p:cNvSpPr/>
          <p:nvPr/>
        </p:nvSpPr>
        <p:spPr>
          <a:xfrm>
            <a:off x="9874568" y="49724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Oluwajuwonlo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g3b3cb3f7f2d_1_1"/>
          <p:cNvSpPr/>
          <p:nvPr/>
        </p:nvSpPr>
        <p:spPr>
          <a:xfrm>
            <a:off x="793790" y="5787985"/>
            <a:ext cx="13042800" cy="1730400"/>
          </a:xfrm>
          <a:prstGeom prst="roundRect">
            <a:avLst>
              <a:gd fmla="val 5505" name="adj"/>
            </a:avLst>
          </a:prstGeom>
          <a:solidFill>
            <a:srgbClr val="3C1717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b3cb3f7f2d_1_1"/>
          <p:cNvSpPr/>
          <p:nvPr/>
        </p:nvSpPr>
        <p:spPr>
          <a:xfrm>
            <a:off x="1028224" y="6022419"/>
            <a:ext cx="680400" cy="680400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g3b3cb3f7f2d_1_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5390" y="620946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b3cb3f7f2d_1_1"/>
          <p:cNvSpPr/>
          <p:nvPr/>
        </p:nvSpPr>
        <p:spPr>
          <a:xfrm>
            <a:off x="1028224" y="692967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Toyyib Olalekan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g3b3cb3f7f2d_1_1"/>
          <p:cNvSpPr/>
          <p:nvPr/>
        </p:nvSpPr>
        <p:spPr>
          <a:xfrm>
            <a:off x="1083426" y="3046627"/>
            <a:ext cx="3672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Bashir Aminat</a:t>
            </a:r>
            <a:endParaRPr b="1" i="0" sz="28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g3b3cb3f7f2d_1_1"/>
          <p:cNvSpPr/>
          <p:nvPr/>
        </p:nvSpPr>
        <p:spPr>
          <a:xfrm>
            <a:off x="935796" y="-57797"/>
            <a:ext cx="127587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880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Our Team</a:t>
            </a:r>
            <a:endParaRPr b="0" i="0" sz="880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46ea92d45_5_83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Shows per year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6" name="Google Shape;256;g3b46ea92d45_5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712175"/>
            <a:ext cx="14264101" cy="72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46ea92d45_5_92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How to get the average duration by duration unit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3" name="Google Shape;263;g3b46ea92d45_5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864575"/>
            <a:ext cx="14264101" cy="718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46ea92d45_5_101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average duration by duration unit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0" name="Google Shape;270;g3b46ea92d45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548050"/>
            <a:ext cx="14205355" cy="76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46ea92d45_5_110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Getting the count for shows by  countries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7" name="Google Shape;277;g3b46ea92d45_5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627175"/>
            <a:ext cx="14264101" cy="711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46ea92d45_5_119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Sort by descending order and keep top five rows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4" name="Google Shape;284;g3b46ea92d45_5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1028700"/>
            <a:ext cx="14264101" cy="689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46ea92d45_5_128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Top 5 countries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g3b46ea92d45_5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50" y="1260225"/>
            <a:ext cx="14264101" cy="639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46ea92d45_5_137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Getting summary of the aggregates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8" name="Google Shape;298;g3b46ea92d45_5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0" y="1028700"/>
            <a:ext cx="12866076" cy="72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46ea92d45_5_146"/>
          <p:cNvSpPr/>
          <p:nvPr/>
        </p:nvSpPr>
        <p:spPr>
          <a:xfrm>
            <a:off x="164125" y="0"/>
            <a:ext cx="1426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35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aggregates in one table</a:t>
            </a:r>
            <a:endParaRPr b="0" i="0" sz="36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5" name="Google Shape;305;g3b46ea92d45_5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25" y="653575"/>
            <a:ext cx="13973899" cy="73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9"/>
          <p:cNvPicPr preferRelativeResize="0"/>
          <p:nvPr/>
        </p:nvPicPr>
        <p:blipFill rotWithShape="1">
          <a:blip r:embed="rId3">
            <a:alphaModFix amt="51000"/>
          </a:blip>
          <a:srcRect b="0" l="0" r="0" t="0"/>
          <a:stretch/>
        </p:blipFill>
        <p:spPr>
          <a:xfrm>
            <a:off x="384010" y="5792863"/>
            <a:ext cx="13452577" cy="222288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2" name="Google Shape;312;p9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384010" y="3475615"/>
            <a:ext cx="13452577" cy="237119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3" name="Google Shape;313;p9"/>
          <p:cNvSpPr/>
          <p:nvPr/>
        </p:nvSpPr>
        <p:spPr>
          <a:xfrm>
            <a:off x="384000" y="740277"/>
            <a:ext cx="134526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600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Analysis in Power BI: Visualizing Performance</a:t>
            </a:r>
            <a:endParaRPr b="0" i="0" sz="600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Google Shape;314;p9"/>
          <p:cNvSpPr/>
          <p:nvPr/>
        </p:nvSpPr>
        <p:spPr>
          <a:xfrm>
            <a:off x="457002" y="291661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i="0" lang="en-US" sz="20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cleaned data was loaded into Power BI, enabling detailed analysis of sales and financial performance.</a:t>
            </a:r>
            <a:endParaRPr i="0" sz="20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5" name="Google Shape;31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088" y="6214090"/>
            <a:ext cx="3313214" cy="153573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8088" y="3623924"/>
            <a:ext cx="3005253" cy="147902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3b3cb3f7f2d_1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650" y="-185200"/>
            <a:ext cx="14910451" cy="8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890766" y="383704"/>
            <a:ext cx="12758732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Project Overview: From Raw to Refined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58750" y="1349375"/>
            <a:ext cx="14313900" cy="6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i="0" lang="en-US" sz="43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project demonstrates a comprehensive data cleaning, transformation, and analysis process using Power Query, Excel, and Power BI. </a:t>
            </a:r>
            <a:endParaRPr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t/>
            </a:r>
            <a:endParaRPr i="0" sz="43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i="0" lang="en-US" sz="43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tackled a "dirty" dataset to extract valuable insights.</a:t>
            </a:r>
            <a:endParaRPr i="0" sz="43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"/>
          <p:cNvSpPr/>
          <p:nvPr/>
        </p:nvSpPr>
        <p:spPr>
          <a:xfrm>
            <a:off x="793800" y="1631400"/>
            <a:ext cx="124212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From Chaos to Clarity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793799" y="3842675"/>
            <a:ext cx="13121705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analysis of the Netflix titles dataset reveals a dynamic and rapidly evolving content library. </a:t>
            </a:r>
            <a:endParaRPr b="0" i="0" sz="3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By addressing missing data and aggregating key metrics, we can draw the following comprehensive conclusions:</a:t>
            </a:r>
            <a:endParaRPr b="0" i="0" sz="395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46dadb6c9_0_2"/>
          <p:cNvSpPr/>
          <p:nvPr/>
        </p:nvSpPr>
        <p:spPr>
          <a:xfrm>
            <a:off x="705700" y="468325"/>
            <a:ext cx="139248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Data Integrity and Cleaning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Google Shape;336;g3b46dadb6c9_0_2"/>
          <p:cNvSpPr/>
          <p:nvPr/>
        </p:nvSpPr>
        <p:spPr>
          <a:xfrm>
            <a:off x="515389" y="1622275"/>
            <a:ext cx="13632873" cy="5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initial dataset contained significant gaps, particularly in the Director, Cast, and Country columns (over 2,600 missing directors). By systematically replacing these with "Unknown", we transformed the data from a "dirty" state into a structured format suitable for high-level dashboarding. </a:t>
            </a:r>
            <a:endParaRPr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process was critical for ensuring that visualizations (like the "Top 5 Countries" chart) accurately reflected the volume of content without excluding significant segments of the catalog.</a:t>
            </a:r>
            <a:endParaRPr i="0" sz="53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46dadb6c9_0_16"/>
          <p:cNvSpPr/>
          <p:nvPr/>
        </p:nvSpPr>
        <p:spPr>
          <a:xfrm>
            <a:off x="705700" y="468325"/>
            <a:ext cx="139248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Content Strategy Shift</a:t>
            </a:r>
            <a:endParaRPr b="1" i="0" sz="5050" u="none" cap="none" strike="noStrike">
              <a:solidFill>
                <a:srgbClr val="9FC5E8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3" name="Google Shape;343;g3b46dadb6c9_0_16"/>
          <p:cNvSpPr/>
          <p:nvPr/>
        </p:nvSpPr>
        <p:spPr>
          <a:xfrm>
            <a:off x="422967" y="1622275"/>
            <a:ext cx="13924799" cy="5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Netflix has maintained a strong emphasis on feature films, with Movies (5,655) outnumbering TV Shows (2,627) by a ratio of roughly 2:1. </a:t>
            </a:r>
            <a:endParaRPr b="0" i="0" sz="2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the average duration of 100 minutes suggests a curated focus on "standard" feature-length content that fits the traditional viewing habits of a global audience.</a:t>
            </a:r>
            <a:endParaRPr b="0" i="0" sz="2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46dadb6c9_0_23"/>
          <p:cNvSpPr/>
          <p:nvPr/>
        </p:nvSpPr>
        <p:spPr>
          <a:xfrm>
            <a:off x="705700" y="468325"/>
            <a:ext cx="139248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1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Geographical Dominance vs. Localization</a:t>
            </a:r>
            <a:endParaRPr b="1" i="0" sz="4150" u="none" cap="none" strike="noStrike">
              <a:solidFill>
                <a:srgbClr val="9FC5E8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50" name="Google Shape;350;g3b46dadb6c9_0_23"/>
          <p:cNvSpPr/>
          <p:nvPr/>
        </p:nvSpPr>
        <p:spPr>
          <a:xfrm>
            <a:off x="793799" y="1622275"/>
            <a:ext cx="13371087" cy="5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United States remains the undisputed powerhouse of Netflix content, followed by India. </a:t>
            </a:r>
            <a:endParaRPr b="0" i="0" sz="23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high presence of "Unknown" countries (808) highlights a potential area for further data enrichment, as these titles likely represent emerging markets or independent productions where metadata is sparse. </a:t>
            </a:r>
            <a:endParaRPr b="0" i="0" sz="23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inclusion of Japan and South Korea in the top rankings underscores Netflix's successful pivot towards Asian content (Anime and K-Dramas), which has become a cornerstone of their international growth strategy.</a:t>
            </a:r>
            <a:endParaRPr b="0" i="0" sz="3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46dadb6c9_0_30"/>
          <p:cNvSpPr/>
          <p:nvPr/>
        </p:nvSpPr>
        <p:spPr>
          <a:xfrm>
            <a:off x="705700" y="468325"/>
            <a:ext cx="139248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41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Conclusion: Growth and Scaling</a:t>
            </a:r>
            <a:endParaRPr b="1" i="0" sz="4150" u="none" cap="none" strike="noStrike">
              <a:solidFill>
                <a:srgbClr val="9FC5E8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57" name="Google Shape;357;g3b46dadb6c9_0_30"/>
          <p:cNvSpPr/>
          <p:nvPr/>
        </p:nvSpPr>
        <p:spPr>
          <a:xfrm>
            <a:off x="373091" y="1622275"/>
            <a:ext cx="13924800" cy="5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"Yearly Trend" shows a parabolic growth curve beginning in 2014, driven by Netflix's transition from a distributor to a heavy producer of original content. </a:t>
            </a:r>
            <a:endParaRPr b="0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peak in 2019 (2,016 titles added) represents the "Golden Era" of scaling before the production logistics likely faced challenges during the global pandemic in 2020-2021. Despite this, the sustained volume of content additions (over 1,400 in 2021) demonstrates a resilient and aggressive expansion model.</a:t>
            </a:r>
            <a:endParaRPr b="0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46dadb6c9_0_37"/>
          <p:cNvSpPr/>
          <p:nvPr/>
        </p:nvSpPr>
        <p:spPr>
          <a:xfrm>
            <a:off x="811425" y="1005500"/>
            <a:ext cx="12682800" cy="53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3200"/>
              <a:buFont typeface="Georgia"/>
              <a:buChar char="●"/>
            </a:pPr>
            <a:r>
              <a:rPr b="0" i="0" lang="en-US" sz="3200" u="none" cap="none" strike="noStrike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The Netflix ecosystem is defined by a massive, US-centric but increasingly globalized library. </a:t>
            </a:r>
            <a:endParaRPr b="0" i="0" sz="3200" u="none" cap="none" strike="noStrike">
              <a:solidFill>
                <a:srgbClr val="F2F2F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2F2F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3200"/>
              <a:buFont typeface="Georgia"/>
              <a:buChar char="●"/>
            </a:pPr>
            <a:r>
              <a:rPr b="0" i="0" lang="en-US" sz="3200" u="none" cap="none" strike="noStrike">
                <a:solidFill>
                  <a:srgbClr val="F2F2F2"/>
                </a:solidFill>
                <a:latin typeface="Georgia"/>
                <a:ea typeface="Georgia"/>
                <a:cs typeface="Georgia"/>
                <a:sym typeface="Georgia"/>
              </a:rPr>
              <a:t>The strategic focus on standard-length movies and a diverse international portfolio has established Netflix as a dominant global platform, even as it navigates the complexities of data completeness and global production cycles.</a:t>
            </a:r>
            <a:endParaRPr b="0" i="0" sz="7200" u="none" cap="none" strike="noStrike">
              <a:solidFill>
                <a:srgbClr val="F2F2F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3b3cb3f7f2d_1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478001" cy="7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46ea92d45_2_2"/>
          <p:cNvSpPr/>
          <p:nvPr/>
        </p:nvSpPr>
        <p:spPr>
          <a:xfrm>
            <a:off x="890775" y="330950"/>
            <a:ext cx="133074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Project Overview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g3b46ea92d45_2_2"/>
          <p:cNvSpPr/>
          <p:nvPr/>
        </p:nvSpPr>
        <p:spPr>
          <a:xfrm>
            <a:off x="138900" y="1397975"/>
            <a:ext cx="14366700" cy="6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dataset contains information about movies and TV shows available on Netflix as of 2021.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0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●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Total Records: 8,809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0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●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Total Columns: 12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0" marL="9144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●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Cleaning Summary: To improve data quality and handle missing values, the following transformations are to be performed: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1" marL="13716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○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Director, Cast, Country: Missing values were replaced with "Unknown".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1" marL="13716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○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 Added: Converted to datetime format to extract the year of addition.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3225" lvl="1" marL="13716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Georgia"/>
              <a:buChar char="○"/>
            </a:pPr>
            <a:r>
              <a:rPr lang="en-US" sz="2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Duration: Numeric values were extracted (minutes for movies, number of seasons for TV shows) for statistical analysis.</a:t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t/>
            </a:r>
            <a:endParaRPr sz="2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609263" y="603172"/>
            <a:ext cx="107481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Challenge: "Dirty" Netflix Shows Data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793725" y="2537077"/>
            <a:ext cx="13042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i="0" lang="en-US" sz="25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Netflix Shows Data, with 8,807 rows, presented significant challenges:</a:t>
            </a:r>
            <a:endParaRPr i="0" sz="25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793790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763310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Missing Values</a:t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142525" y="4674394"/>
            <a:ext cx="35904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2634 missing data from the Director column, 825 from Cast, and 831 from Country</a:t>
            </a:r>
            <a:endParaRPr b="0" i="0" sz="17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216962" y="3776663"/>
            <a:ext cx="4196358" cy="2456617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186482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5565696" y="403395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Inconsistent Formats</a:t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9640133" y="3776663"/>
            <a:ext cx="4196400" cy="2456700"/>
          </a:xfrm>
          <a:prstGeom prst="roundRect">
            <a:avLst>
              <a:gd fmla="val 5956" name="adj"/>
            </a:avLst>
          </a:prstGeom>
          <a:solidFill>
            <a:srgbClr val="FFFAF6"/>
          </a:solidFill>
          <a:ln cap="flat" cmpd="sng" w="3047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9609653" y="3776663"/>
            <a:ext cx="121920" cy="2456617"/>
          </a:xfrm>
          <a:prstGeom prst="roundRect">
            <a:avLst>
              <a:gd fmla="val 78139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9988868" y="40339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 SemiBold"/>
              <a:buNone/>
            </a:pPr>
            <a:r>
              <a:rPr b="1" i="0" lang="en-US" sz="2200" u="none" cap="none" strike="noStrike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Tool Interoperability</a:t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9927900" y="4564719"/>
            <a:ext cx="35904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7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The data cleaning started in Power BI’s Power Query, but export limitations and Excel compatibility issues forced a restart of the process in Excel’s Power Query, including manual installation of the add-in.</a:t>
            </a:r>
            <a:endParaRPr b="0" i="0" sz="17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5504700" y="4564719"/>
            <a:ext cx="35904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lang="en-US" sz="17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Inconsistent and mixed duration formats required correcting misentered values and applying string-splitting logic to extract numeric data before calculations could be performed.</a:t>
            </a:r>
            <a:endParaRPr b="0" i="0" sz="17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b46f74f3ab_3_0" title="2150152259.jpg"/>
          <p:cNvPicPr preferRelativeResize="0"/>
          <p:nvPr/>
        </p:nvPicPr>
        <p:blipFill rotWithShape="1">
          <a:blip r:embed="rId3">
            <a:alphaModFix/>
          </a:blip>
          <a:srcRect b="0" l="39100" r="12023" t="0"/>
          <a:stretch/>
        </p:blipFill>
        <p:spPr>
          <a:xfrm>
            <a:off x="8595360" y="0"/>
            <a:ext cx="603504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b46f74f3ab_3_0"/>
          <p:cNvSpPr/>
          <p:nvPr/>
        </p:nvSpPr>
        <p:spPr>
          <a:xfrm>
            <a:off x="615150" y="453450"/>
            <a:ext cx="75357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200"/>
              <a:buFont typeface="Playfair Display SemiBold"/>
              <a:buNone/>
            </a:pPr>
            <a:r>
              <a:rPr b="1" lang="en-US" sz="500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Challenge: Need to broaden know-how</a:t>
            </a:r>
            <a:endParaRPr b="0" i="0" sz="500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g3b46f74f3ab_3_0"/>
          <p:cNvSpPr/>
          <p:nvPr/>
        </p:nvSpPr>
        <p:spPr>
          <a:xfrm>
            <a:off x="748784" y="2388275"/>
            <a:ext cx="3716400" cy="2945100"/>
          </a:xfrm>
          <a:prstGeom prst="roundRect">
            <a:avLst>
              <a:gd fmla="val 4968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b46f74f3ab_3_0"/>
          <p:cNvSpPr/>
          <p:nvPr/>
        </p:nvSpPr>
        <p:spPr>
          <a:xfrm>
            <a:off x="748784" y="2400657"/>
            <a:ext cx="3716400" cy="121800"/>
          </a:xfrm>
          <a:prstGeom prst="roundRect">
            <a:avLst>
              <a:gd fmla="val 73704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b46f74f3ab_3_0"/>
          <p:cNvSpPr/>
          <p:nvPr/>
        </p:nvSpPr>
        <p:spPr>
          <a:xfrm>
            <a:off x="2243138" y="2067402"/>
            <a:ext cx="641700" cy="641700"/>
          </a:xfrm>
          <a:prstGeom prst="roundRect">
            <a:avLst>
              <a:gd fmla="val 142486" name="adj"/>
            </a:avLst>
          </a:prstGeom>
          <a:solidFill>
            <a:srgbClr val="E1C2C2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b46f74f3ab_3_0"/>
          <p:cNvSpPr/>
          <p:nvPr/>
        </p:nvSpPr>
        <p:spPr>
          <a:xfrm>
            <a:off x="2478524" y="2227779"/>
            <a:ext cx="25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g3b46f74f3ab_3_0"/>
          <p:cNvSpPr/>
          <p:nvPr/>
        </p:nvSpPr>
        <p:spPr>
          <a:xfrm>
            <a:off x="993100" y="2601628"/>
            <a:ext cx="3227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Finding the Mode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g3b46f74f3ab_3_0"/>
          <p:cNvSpPr/>
          <p:nvPr/>
        </p:nvSpPr>
        <p:spPr>
          <a:xfrm>
            <a:off x="950150" y="3335976"/>
            <a:ext cx="32277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 kept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going in circles trying to 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find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the mode for the Added Date column. </a:t>
            </a:r>
            <a:endParaRPr b="0" i="0" sz="19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g3b46f74f3ab_3_0"/>
          <p:cNvSpPr/>
          <p:nvPr/>
        </p:nvSpPr>
        <p:spPr>
          <a:xfrm>
            <a:off x="4678918" y="2409706"/>
            <a:ext cx="3716400" cy="2945100"/>
          </a:xfrm>
          <a:prstGeom prst="roundRect">
            <a:avLst>
              <a:gd fmla="val 4968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b46f74f3ab_3_0"/>
          <p:cNvSpPr/>
          <p:nvPr/>
        </p:nvSpPr>
        <p:spPr>
          <a:xfrm>
            <a:off x="4678918" y="2379226"/>
            <a:ext cx="3716400" cy="121800"/>
          </a:xfrm>
          <a:prstGeom prst="roundRect">
            <a:avLst>
              <a:gd fmla="val 73704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b46f74f3ab_3_0"/>
          <p:cNvSpPr/>
          <p:nvPr/>
        </p:nvSpPr>
        <p:spPr>
          <a:xfrm>
            <a:off x="6216134" y="2088833"/>
            <a:ext cx="641700" cy="641700"/>
          </a:xfrm>
          <a:prstGeom prst="roundRect">
            <a:avLst>
              <a:gd fmla="val 142486" name="adj"/>
            </a:avLst>
          </a:prstGeom>
          <a:solidFill>
            <a:srgbClr val="CCC4EC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b46f74f3ab_3_0"/>
          <p:cNvSpPr/>
          <p:nvPr/>
        </p:nvSpPr>
        <p:spPr>
          <a:xfrm>
            <a:off x="6408658" y="2249210"/>
            <a:ext cx="25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3b46f74f3ab_3_0"/>
          <p:cNvSpPr/>
          <p:nvPr/>
        </p:nvSpPr>
        <p:spPr>
          <a:xfrm>
            <a:off x="4923234" y="2601635"/>
            <a:ext cx="26745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Inputting conditions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g3b46f74f3ab_3_0"/>
          <p:cNvSpPr/>
          <p:nvPr/>
        </p:nvSpPr>
        <p:spPr>
          <a:xfrm>
            <a:off x="4923225" y="3282482"/>
            <a:ext cx="32277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7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F</a:t>
            </a:r>
            <a:r>
              <a:rPr lang="en-US" sz="17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ound out that when inputting conditions, no quotes are needed and the entries have to exactly as spelled in the dataset.</a:t>
            </a:r>
            <a:endParaRPr b="0" i="0" sz="17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g3b46f74f3ab_3_0"/>
          <p:cNvSpPr/>
          <p:nvPr/>
        </p:nvSpPr>
        <p:spPr>
          <a:xfrm>
            <a:off x="748784" y="5825252"/>
            <a:ext cx="7646400" cy="1926300"/>
          </a:xfrm>
          <a:prstGeom prst="roundRect">
            <a:avLst>
              <a:gd fmla="val 7595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1905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b46f74f3ab_3_0"/>
          <p:cNvSpPr/>
          <p:nvPr/>
        </p:nvSpPr>
        <p:spPr>
          <a:xfrm>
            <a:off x="748784" y="5794772"/>
            <a:ext cx="7646400" cy="121800"/>
          </a:xfrm>
          <a:prstGeom prst="roundRect">
            <a:avLst>
              <a:gd fmla="val 73704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b46f74f3ab_3_0"/>
          <p:cNvSpPr/>
          <p:nvPr/>
        </p:nvSpPr>
        <p:spPr>
          <a:xfrm>
            <a:off x="4251127" y="5547241"/>
            <a:ext cx="641700" cy="641700"/>
          </a:xfrm>
          <a:prstGeom prst="roundRect">
            <a:avLst>
              <a:gd fmla="val 142486" name="adj"/>
            </a:avLst>
          </a:prstGeom>
          <a:solidFill>
            <a:srgbClr val="B4DAE4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b46f74f3ab_3_0"/>
          <p:cNvSpPr/>
          <p:nvPr/>
        </p:nvSpPr>
        <p:spPr>
          <a:xfrm>
            <a:off x="4443651" y="5707618"/>
            <a:ext cx="25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layfair Display SemiBold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g3b46f74f3ab_3_0"/>
          <p:cNvSpPr/>
          <p:nvPr/>
        </p:nvSpPr>
        <p:spPr>
          <a:xfrm>
            <a:off x="993100" y="5974319"/>
            <a:ext cx="40647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100"/>
              <a:buFont typeface="Playfair Display SemiBold"/>
              <a:buNone/>
            </a:pPr>
            <a:r>
              <a:rPr b="1" lang="en-US" sz="2100">
                <a:solidFill>
                  <a:srgbClr val="6F655D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Aggregate summary</a:t>
            </a:r>
            <a:endParaRPr b="0" i="0" sz="2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g3b46f74f3ab_3_0"/>
          <p:cNvSpPr/>
          <p:nvPr/>
        </p:nvSpPr>
        <p:spPr>
          <a:xfrm>
            <a:off x="993100" y="6565463"/>
            <a:ext cx="7157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50"/>
              <a:buFont typeface="Public Sans"/>
              <a:buNone/>
            </a:pP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The 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initial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aggregate summary gotten was in three different tables. But later 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summarized</a:t>
            </a:r>
            <a:r>
              <a:rPr lang="en-US" sz="195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 in a table.</a:t>
            </a:r>
            <a:endParaRPr b="0" i="0" sz="19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46f74f3ab_3_24"/>
          <p:cNvSpPr/>
          <p:nvPr/>
        </p:nvSpPr>
        <p:spPr>
          <a:xfrm>
            <a:off x="314450" y="481248"/>
            <a:ext cx="1091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i="0" lang="en-US" sz="5050" u="none" cap="none" strike="noStrike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Cleaning Process: Steps in Power Query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g3b46f74f3ab_3_24"/>
          <p:cNvSpPr/>
          <p:nvPr/>
        </p:nvSpPr>
        <p:spPr>
          <a:xfrm>
            <a:off x="871600" y="2598077"/>
            <a:ext cx="6342000" cy="17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ublic Sans"/>
              <a:buChar char="●"/>
            </a:pPr>
            <a:r>
              <a:rPr b="0" i="0" lang="en-US" sz="2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 cleaning began by importing the CSV into </a:t>
            </a:r>
            <a:r>
              <a:rPr lang="en-US" sz="25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Excel</a:t>
            </a:r>
            <a:r>
              <a:rPr b="0" i="0" lang="en-US" sz="2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and transforming the data in Power Query.</a:t>
            </a:r>
            <a:endParaRPr b="0" i="0" sz="2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4" name="Google Shape;164;g3b46f74f3ab_3_24" title="2149482297.jpg"/>
          <p:cNvPicPr preferRelativeResize="0"/>
          <p:nvPr/>
        </p:nvPicPr>
        <p:blipFill rotWithShape="1">
          <a:blip r:embed="rId3">
            <a:alphaModFix/>
          </a:blip>
          <a:srcRect b="0" l="16724" r="16724" t="0"/>
          <a:stretch/>
        </p:blipFill>
        <p:spPr>
          <a:xfrm>
            <a:off x="8174355" y="1323856"/>
            <a:ext cx="6342105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b46f74f3ab_3_24"/>
          <p:cNvSpPr/>
          <p:nvPr/>
        </p:nvSpPr>
        <p:spPr>
          <a:xfrm>
            <a:off x="871600" y="4507826"/>
            <a:ext cx="63420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ublic Sans"/>
              <a:buChar char="●"/>
            </a:pPr>
            <a:r>
              <a:rPr b="0" i="0" lang="en-US" sz="2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The</a:t>
            </a:r>
            <a:r>
              <a:rPr lang="en-US" sz="25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n removed blank rows</a:t>
            </a:r>
            <a:endParaRPr b="0" i="0" sz="2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g3b46f74f3ab_3_24"/>
          <p:cNvSpPr/>
          <p:nvPr/>
        </p:nvSpPr>
        <p:spPr>
          <a:xfrm>
            <a:off x="871600" y="5307407"/>
            <a:ext cx="6342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ublic Sans"/>
              <a:buChar char="●"/>
            </a:pPr>
            <a:r>
              <a:rPr lang="en-US" sz="25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Data types were automatically changed immediately the </a:t>
            </a:r>
            <a:r>
              <a:rPr lang="en-US" sz="25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r>
              <a:rPr lang="en-US" sz="25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 was exported to power query</a:t>
            </a:r>
            <a:endParaRPr b="0" i="0" sz="2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/>
          <p:nvPr/>
        </p:nvSpPr>
        <p:spPr>
          <a:xfrm>
            <a:off x="164125" y="-2"/>
            <a:ext cx="1091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50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Removed blank rows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5" y="896825"/>
            <a:ext cx="14302149" cy="72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46ea92d45_4_14"/>
          <p:cNvSpPr/>
          <p:nvPr/>
        </p:nvSpPr>
        <p:spPr>
          <a:xfrm>
            <a:off x="164125" y="-2"/>
            <a:ext cx="10914000" cy="16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50"/>
              <a:buFont typeface="Playfair Display SemiBold"/>
              <a:buNone/>
            </a:pPr>
            <a:r>
              <a:rPr b="1" lang="en-US" sz="5050">
                <a:solidFill>
                  <a:srgbClr val="9FC5E8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Changed Data Type</a:t>
            </a:r>
            <a:endParaRPr b="0" i="0" sz="5050" u="none" cap="none" strike="noStrike">
              <a:solidFill>
                <a:srgbClr val="9FC5E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g3b46ea92d45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0" y="943719"/>
            <a:ext cx="14266799" cy="7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2025-12-27T16:56:21Z</dcterms:created>
</cp:coreProperties>
</file>